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72" r:id="rId5"/>
    <p:sldId id="258" r:id="rId6"/>
    <p:sldId id="266" r:id="rId7"/>
    <p:sldId id="267" r:id="rId8"/>
    <p:sldId id="259" r:id="rId9"/>
    <p:sldId id="261" r:id="rId10"/>
    <p:sldId id="269" r:id="rId11"/>
    <p:sldId id="271" r:id="rId12"/>
    <p:sldId id="268" r:id="rId13"/>
    <p:sldId id="270" r:id="rId14"/>
  </p:sldIdLst>
  <p:sldSz cx="14630400" cy="8229600"/>
  <p:notesSz cx="8229600" cy="14630400"/>
  <p:embeddedFontLst>
    <p:embeddedFont>
      <p:font typeface="Aharoni" panose="02010803020104030203" pitchFamily="2" charset="-79"/>
      <p:bold r:id="rId16"/>
    </p:embeddedFont>
    <p:embeddedFont>
      <p:font typeface="Lucida Bright" panose="02040602050505020304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2646" autoAdjust="0"/>
  </p:normalViewPr>
  <p:slideViewPr>
    <p:cSldViewPr snapToGrid="0" snapToObjects="1">
      <p:cViewPr>
        <p:scale>
          <a:sx n="50" d="100"/>
          <a:sy n="50" d="100"/>
        </p:scale>
        <p:origin x="152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731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F43C5-C439-6738-3455-ACF94A55F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B3ADC3-BB91-5F81-5ABE-808F96447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3AAF9-45D5-6489-23EC-80AC1B3F3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2C87D-3420-25B5-D0CC-2B9EC3C64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86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5E255-D8B0-5F8E-973A-0499BCA7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D0E439-E38A-3E98-DBC2-B0F0425ED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63E39-9C80-2FE2-21FE-3774A2AE0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8997-F34C-5A81-751C-C4C20652DC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80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D9845-A7B8-5E54-5ABF-940064F5E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E510F-1674-DB99-17F7-0A07CA396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2EFD4-93AF-254C-0C8A-62A274435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A0C2D-9B32-21FC-6FBA-57C9D58706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9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65753-7075-B0E2-937B-68F6FAB7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94F8B-AA90-7598-7233-5FE398851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94A6E-13A0-6B9C-B0D8-ECE75BCC0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F7837-5F8F-8E0D-BB04-55703B152F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F5F11-B1AD-27E6-FE54-282620D5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1F024-0761-7A45-93CD-A3E3301BF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CADD4-5B7D-9F50-8D05-B74480C4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524EE-EB1D-87B3-F106-4694A9125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3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DFCD4-69B6-8779-44A5-B92FFCEA1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66302-BB4F-8D34-8AF7-E618C1136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158DEC-90D6-2A75-F8B4-CB501AB29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845AC-AE1A-DCF1-FD73-6D223BB5A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DE38B-0BC2-5339-ED5C-F76DCDDA2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AB492-855B-5F2C-F7F6-9972F2CE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7938-77BC-00D4-3E84-47D9CACC1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0E6B1-9EEC-60F2-157E-D78FF7BDB1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87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48640" lvl="0" indent="-41148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097280" lvl="1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645920" lvl="2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194560" lvl="3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743200" lvl="4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291840" lvl="5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840480" lvl="6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389120" lvl="7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937760" lvl="8" indent="-41148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4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3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microsoft.com/office/2007/relationships/hdphoto" Target="../media/hdphoto3.wdp"/><Relationship Id="rId5" Type="http://schemas.openxmlformats.org/officeDocument/2006/relationships/image" Target="../media/image6.jp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igelgroup.in/pha-bio-plastic.php?utm_source=chatgpt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228570B-34F8-9AA6-4B45-61526009A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090" y="0"/>
            <a:ext cx="5889308" cy="58893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208" y="2587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PHA Bioplasts: Food Waste to Sustainable Packaging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6817" y="41783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Transforms hospitality food waste into 100% biodegradable plastic for India's sustainable packaging market.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p:pic>
        <p:nvPicPr>
          <p:cNvPr id="1026" name="Picture 2" descr="Best Practices for Managing Food Waste ...">
            <a:extLst>
              <a:ext uri="{FF2B5EF4-FFF2-40B4-BE49-F238E27FC236}">
                <a16:creationId xmlns:a16="http://schemas.microsoft.com/office/drawing/2014/main" id="{1BA574E1-8BD7-305C-5344-8FA85064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49" y="5043331"/>
            <a:ext cx="5886449" cy="318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EC047-6844-166B-F2E7-588DEB42BDB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857299" y="6321846"/>
            <a:ext cx="1686918" cy="1763962"/>
          </a:xfrm>
          <a:prstGeom prst="rect">
            <a:avLst/>
          </a:prstGeom>
        </p:spPr>
      </p:pic>
      <p:sp>
        <p:nvSpPr>
          <p:cNvPr id="8" name="Google Shape;101;p1">
            <a:extLst>
              <a:ext uri="{FF2B5EF4-FFF2-40B4-BE49-F238E27FC236}">
                <a16:creationId xmlns:a16="http://schemas.microsoft.com/office/drawing/2014/main" id="{643F2403-898D-7922-DB10-170ADD8C9AE9}"/>
              </a:ext>
            </a:extLst>
          </p:cNvPr>
          <p:cNvSpPr txBox="1"/>
          <p:nvPr/>
        </p:nvSpPr>
        <p:spPr>
          <a:xfrm>
            <a:off x="649764" y="1111846"/>
            <a:ext cx="78474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GB" sz="4500" b="1" i="0" u="none" strike="noStrike" cap="none" dirty="0">
                <a:solidFill>
                  <a:schemeClr val="accent2"/>
                </a:solidFill>
                <a:latin typeface="Aharoni" panose="02010803020104030203" pitchFamily="2" charset="-79"/>
                <a:ea typeface="Times New Roman"/>
                <a:cs typeface="Aharoni" panose="02010803020104030203" pitchFamily="2" charset="-79"/>
                <a:sym typeface="Times New Roman"/>
              </a:rPr>
              <a:t>New Venture Development</a:t>
            </a:r>
            <a:endParaRPr sz="4500" b="1" i="0" u="none" strike="noStrike" cap="none" dirty="0">
              <a:solidFill>
                <a:schemeClr val="accent2"/>
              </a:solidFill>
              <a:latin typeface="Aharoni" panose="02010803020104030203" pitchFamily="2" charset="-79"/>
              <a:cs typeface="Aharoni" panose="02010803020104030203" pitchFamily="2" charset="-79"/>
              <a:sym typeface="Arial"/>
            </a:endParaRPr>
          </a:p>
        </p:txBody>
      </p:sp>
      <p:pic>
        <p:nvPicPr>
          <p:cNvPr id="9" name="Google Shape;88;p1" descr="Logo">
            <a:extLst>
              <a:ext uri="{FF2B5EF4-FFF2-40B4-BE49-F238E27FC236}">
                <a16:creationId xmlns:a16="http://schemas.microsoft.com/office/drawing/2014/main" id="{4EDA5FF0-8731-DCE0-450E-BEF414FB20C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436473" y="0"/>
            <a:ext cx="21939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4;p1" descr="RPSG-Logo-(White)">
            <a:extLst>
              <a:ext uri="{FF2B5EF4-FFF2-40B4-BE49-F238E27FC236}">
                <a16:creationId xmlns:a16="http://schemas.microsoft.com/office/drawing/2014/main" id="{BE8E0864-1A90-71B3-8DA5-74337051E6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5864" y="186297"/>
            <a:ext cx="2286000" cy="86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2;p1">
            <a:extLst>
              <a:ext uri="{FF2B5EF4-FFF2-40B4-BE49-F238E27FC236}">
                <a16:creationId xmlns:a16="http://schemas.microsoft.com/office/drawing/2014/main" id="{7B3363C9-406E-5B47-8AD5-E5C451B3DA1A}"/>
              </a:ext>
            </a:extLst>
          </p:cNvPr>
          <p:cNvSpPr txBox="1"/>
          <p:nvPr/>
        </p:nvSpPr>
        <p:spPr>
          <a:xfrm>
            <a:off x="696817" y="5353460"/>
            <a:ext cx="7206300" cy="56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 1 Presentation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F5E4B298-DA31-9333-B285-2651F690F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5" y="6636465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52347-35B5-6B82-13BD-42B36FA48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8692E0C-2C68-8BA4-19BF-4DA71E73ABBF}"/>
              </a:ext>
            </a:extLst>
          </p:cNvPr>
          <p:cNvSpPr/>
          <p:nvPr/>
        </p:nvSpPr>
        <p:spPr>
          <a:xfrm>
            <a:off x="625358" y="425946"/>
            <a:ext cx="11149107" cy="663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Current Project Status and Achievements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BC20F7CA-E6C2-190A-C90F-5C601CE77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8B92F-3535-B52E-7A38-A4577B8FBD3A}"/>
              </a:ext>
            </a:extLst>
          </p:cNvPr>
          <p:cNvSpPr txBox="1"/>
          <p:nvPr/>
        </p:nvSpPr>
        <p:spPr>
          <a:xfrm>
            <a:off x="950413" y="1374451"/>
            <a:ext cx="12715483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Lucida Bright" panose="02040602050505020304" pitchFamily="18" charset="0"/>
              </a:rPr>
              <a:t>2. Expert Outreach &amp; Industry Interaction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Lucida Bright" panose="02040602050505020304" pitchFamily="18" charset="0"/>
              </a:rPr>
              <a:t>Initiated communication with </a:t>
            </a:r>
            <a:r>
              <a:rPr lang="en-IN" sz="2400" b="1" dirty="0">
                <a:latin typeface="Lucida Bright" panose="02040602050505020304" pitchFamily="18" charset="0"/>
              </a:rPr>
              <a:t>Rigel </a:t>
            </a:r>
            <a:r>
              <a:rPr lang="en-IN" sz="2400" b="1" dirty="0" err="1">
                <a:latin typeface="Lucida Bright" panose="02040602050505020304" pitchFamily="18" charset="0"/>
              </a:rPr>
              <a:t>BioEnviron</a:t>
            </a:r>
            <a:r>
              <a:rPr lang="en-IN" sz="2400" b="1" dirty="0">
                <a:latin typeface="Lucida Bright" panose="02040602050505020304" pitchFamily="18" charset="0"/>
              </a:rPr>
              <a:t> Solutions </a:t>
            </a:r>
            <a:r>
              <a:rPr lang="en-IN" sz="2400" b="1" dirty="0" err="1">
                <a:latin typeface="Lucida Bright" panose="02040602050505020304" pitchFamily="18" charset="0"/>
              </a:rPr>
              <a:t>Pvt.</a:t>
            </a:r>
            <a:r>
              <a:rPr lang="en-IN" sz="2400" b="1" dirty="0">
                <a:latin typeface="Lucida Bright" panose="02040602050505020304" pitchFamily="18" charset="0"/>
              </a:rPr>
              <a:t> Ltd. (Kolkata)</a:t>
            </a:r>
            <a:r>
              <a:rPr lang="en-IN" sz="2400" dirty="0">
                <a:latin typeface="Lucida Bright" panose="02040602050505020304" pitchFamily="18" charset="0"/>
              </a:rPr>
              <a:t> — one of India’s emerging PHA-from-waste producers (BIRAC-assisted).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Lucida Bright" panose="02040602050505020304" pitchFamily="18" charset="0"/>
              </a:rPr>
              <a:t>Communications established with </a:t>
            </a:r>
            <a:r>
              <a:rPr lang="en-IN" sz="2400" b="1" dirty="0">
                <a:latin typeface="Lucida Bright" panose="02040602050505020304" pitchFamily="18" charset="0"/>
              </a:rPr>
              <a:t>Dr. Partha Chakravarty</a:t>
            </a:r>
            <a:r>
              <a:rPr lang="en-IN" sz="2400" dirty="0">
                <a:latin typeface="Lucida Bright" panose="02040602050505020304" pitchFamily="18" charset="0"/>
              </a:rPr>
              <a:t>, requesting:</a:t>
            </a:r>
            <a:br>
              <a:rPr lang="en-IN" sz="2400" dirty="0">
                <a:latin typeface="Lucida Bright" panose="02040602050505020304" pitchFamily="18" charset="0"/>
              </a:rPr>
            </a:br>
            <a:r>
              <a:rPr lang="en-IN" sz="2400" dirty="0">
                <a:latin typeface="Lucida Bright" panose="02040602050505020304" pitchFamily="18" charset="0"/>
              </a:rPr>
              <a:t>• Technical process overview</a:t>
            </a:r>
            <a:br>
              <a:rPr lang="en-IN" sz="2400" dirty="0">
                <a:latin typeface="Lucida Bright" panose="02040602050505020304" pitchFamily="18" charset="0"/>
              </a:rPr>
            </a:br>
            <a:r>
              <a:rPr lang="en-IN" sz="2400" dirty="0">
                <a:latin typeface="Lucida Bright" panose="02040602050505020304" pitchFamily="18" charset="0"/>
              </a:rPr>
              <a:t>• Understanding their patented PHA production approach</a:t>
            </a:r>
            <a:br>
              <a:rPr lang="en-IN" sz="2400" dirty="0">
                <a:latin typeface="Lucida Bright" panose="02040602050505020304" pitchFamily="18" charset="0"/>
              </a:rPr>
            </a:br>
            <a:r>
              <a:rPr lang="en-IN" sz="2400" dirty="0">
                <a:latin typeface="Lucida Bright" panose="02040602050505020304" pitchFamily="18" charset="0"/>
              </a:rPr>
              <a:t>• Feedstock compatibility of </a:t>
            </a:r>
            <a:r>
              <a:rPr lang="en-IN" sz="2400" b="1" dirty="0">
                <a:latin typeface="Lucida Bright" panose="02040602050505020304" pitchFamily="18" charset="0"/>
              </a:rPr>
              <a:t>hotel waste</a:t>
            </a:r>
            <a:r>
              <a:rPr lang="en-IN" sz="2400" dirty="0">
                <a:latin typeface="Lucida Bright" panose="02040602050505020304" pitchFamily="18" charset="0"/>
              </a:rPr>
              <a:t> vs distillery spent wash</a:t>
            </a:r>
            <a:br>
              <a:rPr lang="en-IN" sz="2400" dirty="0">
                <a:latin typeface="Lucida Bright" panose="02040602050505020304" pitchFamily="18" charset="0"/>
              </a:rPr>
            </a:br>
            <a:r>
              <a:rPr lang="en-IN" sz="2400" dirty="0">
                <a:latin typeface="Lucida Bright" panose="02040602050505020304" pitchFamily="18" charset="0"/>
              </a:rPr>
              <a:t>• Indicative pilot-plant costing</a:t>
            </a:r>
            <a:br>
              <a:rPr lang="en-IN" sz="2400" dirty="0">
                <a:latin typeface="Lucida Bright" panose="02040602050505020304" pitchFamily="18" charset="0"/>
              </a:rPr>
            </a:br>
            <a:r>
              <a:rPr lang="en-IN" sz="2400" dirty="0">
                <a:latin typeface="Lucida Bright" panose="02040602050505020304" pitchFamily="18" charset="0"/>
              </a:rPr>
              <a:t>• Scope of collaboration &amp; potential site visit</a:t>
            </a:r>
          </a:p>
        </p:txBody>
      </p:sp>
    </p:spTree>
    <p:extLst>
      <p:ext uri="{BB962C8B-B14F-4D97-AF65-F5344CB8AC3E}">
        <p14:creationId xmlns:p14="http://schemas.microsoft.com/office/powerpoint/2010/main" val="34520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A8A70-2B4A-D57A-9823-5CEB1637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8006459-5EE5-B279-B05F-1BC290A7AFC5}"/>
              </a:ext>
            </a:extLst>
          </p:cNvPr>
          <p:cNvSpPr/>
          <p:nvPr/>
        </p:nvSpPr>
        <p:spPr>
          <a:xfrm>
            <a:off x="625358" y="425946"/>
            <a:ext cx="11149107" cy="663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Current Project Status and Achievements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90FC8B52-BD65-E83A-70FA-CDA6FB24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DE0C83-AA7E-1C9C-77C6-1B0EBFDA61F7}"/>
              </a:ext>
            </a:extLst>
          </p:cNvPr>
          <p:cNvSpPr txBox="1"/>
          <p:nvPr/>
        </p:nvSpPr>
        <p:spPr>
          <a:xfrm>
            <a:off x="950413" y="1374451"/>
            <a:ext cx="12715483" cy="57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latin typeface="Lucida Bright" panose="02040602050505020304" pitchFamily="18" charset="0"/>
              </a:rPr>
              <a:t>3. Expected Unit pricing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CA2819-B5ED-7D60-3385-483FC0123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607798"/>
              </p:ext>
            </p:extLst>
          </p:nvPr>
        </p:nvGraphicFramePr>
        <p:xfrm>
          <a:off x="439194" y="2086409"/>
          <a:ext cx="13752011" cy="509330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64573">
                  <a:extLst>
                    <a:ext uri="{9D8B030D-6E8A-4147-A177-3AD203B41FA5}">
                      <a16:colId xmlns:a16="http://schemas.microsoft.com/office/drawing/2014/main" val="224831693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1824579878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4230135532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3739650989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1735257958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3929122691"/>
                    </a:ext>
                  </a:extLst>
                </a:gridCol>
                <a:gridCol w="1964573">
                  <a:extLst>
                    <a:ext uri="{9D8B030D-6E8A-4147-A177-3AD203B41FA5}">
                      <a16:colId xmlns:a16="http://schemas.microsoft.com/office/drawing/2014/main" val="2905442873"/>
                    </a:ext>
                  </a:extLst>
                </a:gridCol>
              </a:tblGrid>
              <a:tr h="17715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Product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Final Resin Cost Used (₹500/kg realistic scenario)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Lucida Bright" panose="02040602050505020304" pitchFamily="18" charset="0"/>
                        </a:rPr>
                        <a:t>Processing + Overhead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Final Cost/Unit (before margin)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Final B2B Price (after 25% margin)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Benchmarked Market Price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506310"/>
                  </a:ext>
                </a:extLst>
              </a:tr>
              <a:tr h="1107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Cutlery (spoon/fork/knife)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5 g (0.005 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₹1.50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₹5.00 per piece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800">
                          <a:latin typeface="Lucida Bright" panose="02040602050505020304" pitchFamily="18" charset="0"/>
                        </a:rPr>
                        <a:t>₹2–₹3 (PLA), source: TradeIndia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513417"/>
                  </a:ext>
                </a:extLst>
              </a:tr>
              <a:tr h="14394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Carry Bag (Small/Medium)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15 g (0.015 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₹7.50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₹9.50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₹12.00 per piece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Plastic bags vary; tiffin box ₹8/pc (survey)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279799"/>
                  </a:ext>
                </a:extLst>
              </a:tr>
              <a:tr h="7750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Bowl/Container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40 g (0.04 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₹20.00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₹24.50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₹30.00 per piece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Lucida Bright" panose="02040602050505020304" pitchFamily="18" charset="0"/>
                        </a:rPr>
                        <a:t>Foil bowl ₹9/pc (survey)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31317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4D6B2A2F-A0B7-D7B7-8355-C68C537F5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80" y="7402203"/>
            <a:ext cx="1329011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1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TradeIndia</a:t>
            </a: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Disposable </a:t>
            </a:r>
            <a:r>
              <a:rPr kumimoji="0" lang="en-US" altLang="en-US" sz="1000" b="1" i="1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Biocutlery</a:t>
            </a: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Listing (2024)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— PLA &amp; bagasse cutlery pricing range ₹2–₹3 per piece.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Grand View Research (2024)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— India Sustainable Packaging &amp; Bioplastic cost benchmarks.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Fortune Business Insights (2024)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— PHA global pricing &amp; resin cost structure.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Nature Scientific Reports (2024)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— PHA yield % and fermentation economic modeling.</a:t>
            </a:r>
          </a:p>
        </p:txBody>
      </p:sp>
    </p:spTree>
    <p:extLst>
      <p:ext uri="{BB962C8B-B14F-4D97-AF65-F5344CB8AC3E}">
        <p14:creationId xmlns:p14="http://schemas.microsoft.com/office/powerpoint/2010/main" val="60855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20CF-5A6A-B10A-3412-C3BF3FEA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1BF3A7-C03E-876E-70F3-4E5E8BE493CF}"/>
              </a:ext>
            </a:extLst>
          </p:cNvPr>
          <p:cNvSpPr/>
          <p:nvPr/>
        </p:nvSpPr>
        <p:spPr>
          <a:xfrm>
            <a:off x="625358" y="451497"/>
            <a:ext cx="11149107" cy="663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Specific next steps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FC56DA27-A7E4-7044-9822-7C885459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F2513B-7674-698C-6AC3-A2295009D792}"/>
              </a:ext>
            </a:extLst>
          </p:cNvPr>
          <p:cNvSpPr txBox="1"/>
          <p:nvPr/>
        </p:nvSpPr>
        <p:spPr>
          <a:xfrm>
            <a:off x="1389445" y="1114675"/>
            <a:ext cx="11149107" cy="6497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Lucida Bright" panose="02040602050505020304" pitchFamily="18" charset="0"/>
              </a:rPr>
              <a:t>1. Technical Validation</a:t>
            </a:r>
            <a:endParaRPr lang="en-IN" sz="20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Finalize expert guidance from </a:t>
            </a:r>
            <a:r>
              <a:rPr lang="en-IN" sz="2000" b="1" dirty="0">
                <a:latin typeface="Lucida Bright" panose="02040602050505020304" pitchFamily="18" charset="0"/>
              </a:rPr>
              <a:t>Rigel </a:t>
            </a:r>
            <a:r>
              <a:rPr lang="en-IN" sz="2000" b="1" dirty="0" err="1">
                <a:latin typeface="Lucida Bright" panose="02040602050505020304" pitchFamily="18" charset="0"/>
              </a:rPr>
              <a:t>BioEnviron</a:t>
            </a:r>
            <a:r>
              <a:rPr lang="en-IN" sz="2000" b="1" dirty="0">
                <a:latin typeface="Lucida Bright" panose="02040602050505020304" pitchFamily="18" charset="0"/>
              </a:rPr>
              <a:t> Solutions</a:t>
            </a:r>
            <a:r>
              <a:rPr lang="en-IN" sz="2000" dirty="0">
                <a:latin typeface="Lucida Bright" panose="02040602050505020304" pitchFamily="18" charset="0"/>
              </a:rPr>
              <a:t> (pending reply).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Conduct small-scale fermentation trials.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Verify PHA yield % using real food-waste samples.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Lucida Bright" panose="02040602050505020304" pitchFamily="18" charset="0"/>
              </a:rPr>
              <a:t>2. MVP Development</a:t>
            </a:r>
            <a:endParaRPr lang="en-IN" sz="20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Produce </a:t>
            </a:r>
            <a:r>
              <a:rPr lang="en-IN" sz="2000" b="1" dirty="0">
                <a:latin typeface="Lucida Bright" panose="02040602050505020304" pitchFamily="18" charset="0"/>
              </a:rPr>
              <a:t>50 cutlery + 50 bowls + 50 carry bags</a:t>
            </a:r>
            <a:r>
              <a:rPr lang="en-IN" sz="2000" dirty="0">
                <a:latin typeface="Lucida Bright" panose="02040602050505020304" pitchFamily="18" charset="0"/>
              </a:rPr>
              <a:t> using outsourced moulding.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Validate moisture-barrier performance for Kanha Snacks use-case.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Lucida Bright" panose="02040602050505020304" pitchFamily="18" charset="0"/>
              </a:rPr>
              <a:t>3. Market Testing</a:t>
            </a:r>
            <a:endParaRPr lang="en-IN" sz="20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Pilot trials with </a:t>
            </a:r>
            <a:r>
              <a:rPr lang="en-IN" sz="2000" dirty="0" err="1">
                <a:latin typeface="Lucida Bright" panose="02040602050505020304" pitchFamily="18" charset="0"/>
              </a:rPr>
              <a:t>Seduxo</a:t>
            </a:r>
            <a:r>
              <a:rPr lang="en-IN" sz="2000" dirty="0">
                <a:latin typeface="Lucida Bright" panose="02040602050505020304" pitchFamily="18" charset="0"/>
              </a:rPr>
              <a:t>, KFC, CCD &amp; Kanha Snacks.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Gather feedback on durability, usability &amp; packaging performance.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Lucida Bright" panose="02040602050505020304" pitchFamily="18" charset="0"/>
              </a:rPr>
              <a:t>4. Financial &amp; Costing Refinement</a:t>
            </a:r>
            <a:endParaRPr lang="en-IN" sz="2000" dirty="0">
              <a:latin typeface="Lucida Bright" panose="020406020505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latin typeface="Lucida Bright" panose="02040602050505020304" pitchFamily="18" charset="0"/>
              </a:rPr>
              <a:t>5. Partnerships &amp; Sourcing</a:t>
            </a:r>
            <a:endParaRPr lang="en-IN" sz="2000" dirty="0">
              <a:latin typeface="Lucida Bright" panose="02040602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Formalize waste-sourcing tie-ups with </a:t>
            </a:r>
            <a:r>
              <a:rPr lang="en-IN" sz="2000" dirty="0" err="1">
                <a:latin typeface="Lucida Bright" panose="02040602050505020304" pitchFamily="18" charset="0"/>
              </a:rPr>
              <a:t>Seduxo</a:t>
            </a:r>
            <a:r>
              <a:rPr lang="en-IN" sz="2000" dirty="0">
                <a:latin typeface="Lucida Bright" panose="02040602050505020304" pitchFamily="18" charset="0"/>
              </a:rPr>
              <a:t>, CCD, KFC outlets.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Lucida Bright" panose="02040602050505020304" pitchFamily="18" charset="0"/>
              </a:rPr>
              <a:t>Explore outsourcing options for moulding &amp; film extrusion.</a:t>
            </a:r>
          </a:p>
        </p:txBody>
      </p:sp>
    </p:spTree>
    <p:extLst>
      <p:ext uri="{BB962C8B-B14F-4D97-AF65-F5344CB8AC3E}">
        <p14:creationId xmlns:p14="http://schemas.microsoft.com/office/powerpoint/2010/main" val="112219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6257925" y="2788920"/>
            <a:ext cx="6175248" cy="867156"/>
          </a:xfrm>
          <a:custGeom>
            <a:avLst/>
            <a:gdLst/>
            <a:ahLst/>
            <a:cxnLst/>
            <a:rect l="l" t="t" r="r" b="b"/>
            <a:pathLst>
              <a:path w="8104" h="1138" extrusionOk="0">
                <a:moveTo>
                  <a:pt x="0" y="0"/>
                </a:moveTo>
                <a:lnTo>
                  <a:pt x="8104" y="0"/>
                </a:lnTo>
                <a:lnTo>
                  <a:pt x="7512" y="1137"/>
                </a:lnTo>
                <a:lnTo>
                  <a:pt x="0" y="1138"/>
                </a:lnTo>
                <a:lnTo>
                  <a:pt x="0" y="0"/>
                </a:lnTo>
                <a:close/>
              </a:path>
            </a:pathLst>
          </a:custGeom>
          <a:solidFill>
            <a:srgbClr val="32426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1" y="3049"/>
            <a:ext cx="7315199" cy="8228838"/>
          </a:xfrm>
          <a:custGeom>
            <a:avLst/>
            <a:gdLst/>
            <a:ahLst/>
            <a:cxnLst/>
            <a:rect l="l" t="t" r="r" b="b"/>
            <a:pathLst>
              <a:path w="11563" h="10799" extrusionOk="0">
                <a:moveTo>
                  <a:pt x="0" y="0"/>
                </a:moveTo>
                <a:lnTo>
                  <a:pt x="11563" y="0"/>
                </a:lnTo>
                <a:lnTo>
                  <a:pt x="9132" y="10773"/>
                </a:lnTo>
                <a:lnTo>
                  <a:pt x="0" y="10799"/>
                </a:lnTo>
                <a:lnTo>
                  <a:pt x="0" y="0"/>
                </a:lnTo>
                <a:close/>
              </a:path>
            </a:pathLst>
          </a:custGeom>
          <a:solidFill>
            <a:srgbClr val="324266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7"/>
          <p:cNvSpPr txBox="1"/>
          <p:nvPr/>
        </p:nvSpPr>
        <p:spPr>
          <a:xfrm>
            <a:off x="6790117" y="1855445"/>
            <a:ext cx="6125718" cy="1034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>
              <a:buClr>
                <a:srgbClr val="000000"/>
              </a:buClr>
              <a:buSzPts val="5000"/>
            </a:pPr>
            <a:r>
              <a:rPr lang="en-GB" sz="60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IMI KOLKATA</a:t>
            </a:r>
            <a:endParaRPr sz="168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8862822" y="5369814"/>
            <a:ext cx="2241804" cy="51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>
              <a:lnSpc>
                <a:spcPct val="110000"/>
              </a:lnSpc>
              <a:buClr>
                <a:srgbClr val="000000"/>
              </a:buClr>
              <a:buSzPts val="2000"/>
            </a:pPr>
            <a:r>
              <a:rPr lang="en-GB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03366529600</a:t>
            </a:r>
            <a:endParaRPr sz="16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6019" y="5463541"/>
            <a:ext cx="328422" cy="32842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822580" y="1500427"/>
            <a:ext cx="4924044" cy="118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>
              <a:buClr>
                <a:srgbClr val="000000"/>
              </a:buClr>
              <a:buSzPts val="5800"/>
            </a:pPr>
            <a:r>
              <a:rPr lang="en-GB" sz="696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sz="696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0" y="1765934"/>
            <a:ext cx="361188" cy="60655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856489" y="3017521"/>
            <a:ext cx="4856226" cy="485622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9710" tIns="54840" rIns="109710" bIns="5484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 sz="216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2329" y="3040381"/>
            <a:ext cx="4862934" cy="4833366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0000"/>
              </a:srgbClr>
            </a:outerShdw>
          </a:effectLst>
        </p:spPr>
      </p:pic>
      <p:pic>
        <p:nvPicPr>
          <p:cNvPr id="3" name="Picture 2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7AE2E528-CC19-B7B8-E5B8-96CE0F2D3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3441" y="113729"/>
            <a:ext cx="2127025" cy="1950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7671B74-2258-1BB7-FC56-110B3D3B2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29" b="99185" l="684" r="98828">
                        <a14:foregroundMark x1="29004" y1="20385" x2="29004" y2="20385"/>
                        <a14:foregroundMark x1="34570" y1="20385" x2="29492" y2="13195"/>
                        <a14:foregroundMark x1="29492" y1="13195" x2="38086" y2="6746"/>
                        <a14:foregroundMark x1="38086" y1="6746" x2="54492" y2="5486"/>
                        <a14:foregroundMark x1="54492" y1="5486" x2="67383" y2="11564"/>
                        <a14:foregroundMark x1="67383" y1="11564" x2="69922" y2="21423"/>
                        <a14:foregroundMark x1="54688" y1="12898" x2="40039" y2="14159"/>
                        <a14:foregroundMark x1="40039" y1="14159" x2="32031" y2="23054"/>
                        <a14:foregroundMark x1="32031" y1="23054" x2="61914" y2="18162"/>
                        <a14:foregroundMark x1="61914" y1="18162" x2="54102" y2="10971"/>
                        <a14:foregroundMark x1="54102" y1="10971" x2="51465" y2="11861"/>
                        <a14:foregroundMark x1="25549" y1="53882" x2="23242" y2="55523"/>
                        <a14:foregroundMark x1="34082" y1="47813" x2="33499" y2="48228"/>
                        <a14:foregroundMark x1="23242" y1="55523" x2="684" y2="63232"/>
                        <a14:foregroundMark x1="91309" y1="58784" x2="96973" y2="59007"/>
                        <a14:foregroundMark x1="45020" y1="65085" x2="46875" y2="73091"/>
                        <a14:foregroundMark x1="46875" y1="73091" x2="41504" y2="89548"/>
                        <a14:foregroundMark x1="41504" y1="89548" x2="44629" y2="99629"/>
                        <a14:foregroundMark x1="44629" y1="99629" x2="56250" y2="93773"/>
                        <a14:foregroundMark x1="56250" y1="93773" x2="51563" y2="73388"/>
                        <a14:foregroundMark x1="51563" y1="73388" x2="54395" y2="64863"/>
                        <a14:foregroundMark x1="50977" y1="64047" x2="47461" y2="64492"/>
                        <a14:foregroundMark x1="32715" y1="19422" x2="43750" y2="14085"/>
                        <a14:foregroundMark x1="43750" y1="14085" x2="30859" y2="20237"/>
                        <a14:foregroundMark x1="30859" y1="20237" x2="30566" y2="21794"/>
                        <a14:foregroundMark x1="60254" y1="11045" x2="56348" y2="18458"/>
                        <a14:foregroundMark x1="56348" y1="18458" x2="64063" y2="13417"/>
                        <a14:foregroundMark x1="64063" y1="13417" x2="55176" y2="13121"/>
                        <a14:foregroundMark x1="58691" y1="15345" x2="53613" y2="14307"/>
                        <a14:foregroundMark x1="63477" y1="15345" x2="61621" y2="16531"/>
                        <a14:foregroundMark x1="45508" y1="3929" x2="33789" y2="7191"/>
                        <a14:foregroundMark x1="33789" y1="7191" x2="28613" y2="11416"/>
                        <a14:foregroundMark x1="67188" y1="14233" x2="66895" y2="14010"/>
                        <a14:foregroundMark x1="66895" y1="15271" x2="61230" y2="15271"/>
                        <a14:foregroundMark x1="99805" y1="94292" x2="8203" y2="98962"/>
                        <a14:foregroundMark x1="8203" y1="98962" x2="70410" y2="99185"/>
                        <a14:foregroundMark x1="70410" y1="99185" x2="98242" y2="97554"/>
                        <a14:foregroundMark x1="62695" y1="96368" x2="60840" y2="61453"/>
                        <a14:foregroundMark x1="60840" y1="61453" x2="66211" y2="49444"/>
                        <a14:foregroundMark x1="66211" y1="49444" x2="98828" y2="61156"/>
                        <a14:backgroundMark x1="45553" y1="3971" x2="52930" y2="4225"/>
                        <a14:backgroundMark x1="52930" y1="4225" x2="53192" y2="4315"/>
                        <a14:backgroundMark x1="29960" y1="20141" x2="30409" y2="19893"/>
                        <a14:backgroundMark x1="70636" y1="15983" x2="72363" y2="16160"/>
                        <a14:backgroundMark x1="72363" y1="16160" x2="72363" y2="14752"/>
                        <a14:backgroundMark x1="25293" y1="54337" x2="33398" y2="48406"/>
                        <a14:backgroundMark x1="33398" y1="48406" x2="33008" y2="48036"/>
                        <a14:backgroundMark x1="69922" y1="21646" x2="69922" y2="21646"/>
                        <a14:backgroundMark x1="69434" y1="21646" x2="69434" y2="23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7162" y="4509127"/>
            <a:ext cx="1539937" cy="202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erson in a suit&#10;&#10;AI-generated content may be incorrect.">
            <a:extLst>
              <a:ext uri="{FF2B5EF4-FFF2-40B4-BE49-F238E27FC236}">
                <a16:creationId xmlns:a16="http://schemas.microsoft.com/office/drawing/2014/main" id="{77B1CF89-EFC6-ACCC-D0A3-B16F55C1F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00" b="99375" l="5845" r="96077">
                        <a14:foregroundMark x1="55484" y1="7187" x2="55484" y2="7187"/>
                        <a14:foregroundMark x1="47798" y1="4375" x2="47798" y2="4375"/>
                        <a14:foregroundMark x1="53163" y1="2578" x2="53163" y2="2578"/>
                        <a14:foregroundMark x1="34027" y1="72969" x2="34027" y2="72969"/>
                        <a14:foregroundMark x1="32826" y1="69141" x2="32826" y2="69141"/>
                        <a14:foregroundMark x1="19295" y1="70938" x2="19295" y2="70938"/>
                        <a14:foregroundMark x1="14091" y1="77266" x2="14091" y2="77266"/>
                        <a14:foregroundMark x1="74860" y1="83594" x2="74860" y2="83594"/>
                        <a14:foregroundMark x1="74860" y1="83750" x2="74219" y2="87422"/>
                        <a14:foregroundMark x1="70456" y1="73984" x2="70456" y2="73984"/>
                        <a14:foregroundMark x1="70456" y1="73984" x2="70456" y2="73984"/>
                        <a14:foregroundMark x1="81505" y1="65469" x2="81505" y2="65469"/>
                        <a14:foregroundMark x1="84628" y1="75859" x2="84788" y2="77891"/>
                        <a14:foregroundMark x1="93114" y1="87656" x2="94636" y2="89844"/>
                        <a14:foregroundMark x1="96077" y1="95313" x2="96077" y2="95313"/>
                        <a14:foregroundMark x1="87510" y1="97578" x2="87510" y2="97578"/>
                        <a14:foregroundMark x1="87910" y1="98203" x2="81345" y2="89375"/>
                        <a14:foregroundMark x1="80409" y1="86016" x2="79910" y2="84228"/>
                        <a14:foregroundMark x1="80692" y1="87031" x2="80409" y2="86016"/>
                        <a14:foregroundMark x1="81345" y1="89375" x2="80692" y2="87031"/>
                        <a14:foregroundMark x1="78096" y1="99041" x2="78143" y2="99375"/>
                        <a14:foregroundMark x1="17374" y1="81953" x2="15853" y2="94453"/>
                        <a14:foregroundMark x1="15853" y1="94453" x2="6645" y2="99453"/>
                        <a14:foregroundMark x1="6645" y1="99453" x2="400" y2="92500"/>
                        <a14:foregroundMark x1="400" y1="92500" x2="1841" y2="84219"/>
                        <a14:foregroundMark x1="1841" y1="84219" x2="5845" y2="76563"/>
                        <a14:foregroundMark x1="5845" y1="76563" x2="14492" y2="77969"/>
                        <a14:foregroundMark x1="14492" y1="77969" x2="19456" y2="81719"/>
                        <a14:backgroundMark x1="78783" y1="78516" x2="76701" y2="98906"/>
                        <a14:backgroundMark x1="76701" y1="98906" x2="81505" y2="89688"/>
                        <a14:backgroundMark x1="81505" y1="89688" x2="79904" y2="81172"/>
                        <a14:backgroundMark x1="79904" y1="81172" x2="78383" y2="78906"/>
                        <a14:backgroundMark x1="80064" y1="86016" x2="80064" y2="86016"/>
                        <a14:backgroundMark x1="80224" y1="87031" x2="80224" y2="87031"/>
                      </a14:backgroundRemoval>
                    </a14:imgEffect>
                  </a14:imgLayer>
                </a14:imgProps>
              </a:ext>
            </a:extLst>
          </a:blip>
          <a:srcRect l="9770" t="-1" r="13139" b="19093"/>
          <a:stretch>
            <a:fillRect/>
          </a:stretch>
        </p:blipFill>
        <p:spPr>
          <a:xfrm>
            <a:off x="12049206" y="4528557"/>
            <a:ext cx="1886158" cy="202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3BFEC010-3E1A-1342-FB7F-B44BB760E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45" b="97204" l="0" r="99585">
                        <a14:foregroundMark x1="29876" y1="21053" x2="29253" y2="4934"/>
                        <a14:foregroundMark x1="29253" y1="4934" x2="59751" y2="1645"/>
                        <a14:foregroundMark x1="59751" y1="1645" x2="69917" y2="17105"/>
                        <a14:foregroundMark x1="69917" y1="17105" x2="69917" y2="21711"/>
                        <a14:foregroundMark x1="8506" y1="57895" x2="7469" y2="83553"/>
                        <a14:foregroundMark x1="7469" y1="83553" x2="83817" y2="89803"/>
                        <a14:foregroundMark x1="83817" y1="89803" x2="99585" y2="82401"/>
                        <a14:foregroundMark x1="99585" y1="82401" x2="97303" y2="57895"/>
                        <a14:foregroundMark x1="97303" y1="57895" x2="69087" y2="48849"/>
                        <a14:foregroundMark x1="44606" y1="60197" x2="46058" y2="78618"/>
                        <a14:foregroundMark x1="46058" y1="78618" x2="35477" y2="63651"/>
                        <a14:foregroundMark x1="35477" y1="63651" x2="34855" y2="48849"/>
                        <a14:foregroundMark x1="34855" y1="48849" x2="56017" y2="46711"/>
                        <a14:foregroundMark x1="56017" y1="46711" x2="73237" y2="70066"/>
                        <a14:foregroundMark x1="73237" y1="70066" x2="48340" y2="80592"/>
                        <a14:foregroundMark x1="48340" y1="80592" x2="46058" y2="80757"/>
                        <a14:foregroundMark x1="57054" y1="52138" x2="30913" y2="65954"/>
                        <a14:foregroundMark x1="30913" y1="65954" x2="73237" y2="79934"/>
                        <a14:foregroundMark x1="73237" y1="79934" x2="68880" y2="57566"/>
                        <a14:foregroundMark x1="68880" y1="57566" x2="52490" y2="55428"/>
                        <a14:foregroundMark x1="63485" y1="62336" x2="64938" y2="57237"/>
                        <a14:foregroundMark x1="58506" y1="64967" x2="54149" y2="62664"/>
                        <a14:foregroundMark x1="63071" y1="64474" x2="60788" y2="62336"/>
                        <a14:foregroundMark x1="56224" y1="67928" x2="74274" y2="85855"/>
                        <a14:foregroundMark x1="74274" y1="85855" x2="58299" y2="63158"/>
                        <a14:foregroundMark x1="5394" y1="59539" x2="1452" y2="91612"/>
                        <a14:foregroundMark x1="1452" y1="91612" x2="86100" y2="99671"/>
                        <a14:foregroundMark x1="86100" y1="99671" x2="91701" y2="84375"/>
                        <a14:foregroundMark x1="91701" y1="84375" x2="39834" y2="89638"/>
                        <a14:foregroundMark x1="39834" y1="89638" x2="14523" y2="87171"/>
                        <a14:foregroundMark x1="14523" y1="87171" x2="9129" y2="72204"/>
                        <a14:foregroundMark x1="9129" y1="72204" x2="207" y2="63816"/>
                        <a14:foregroundMark x1="31120" y1="90461" x2="7261" y2="92434"/>
                        <a14:foregroundMark x1="7261" y1="92434" x2="37967" y2="99342"/>
                        <a14:foregroundMark x1="37967" y1="99342" x2="97303" y2="96875"/>
                        <a14:foregroundMark x1="97303" y1="96875" x2="71992" y2="89803"/>
                        <a14:foregroundMark x1="71992" y1="89803" x2="51037" y2="89967"/>
                        <a14:foregroundMark x1="51037" y1="89967" x2="97095" y2="95888"/>
                        <a14:foregroundMark x1="97095" y1="95888" x2="99585" y2="97204"/>
                        <a14:foregroundMark x1="48133" y1="55099" x2="25934" y2="66776"/>
                        <a14:foregroundMark x1="25934" y1="66776" x2="45851" y2="75329"/>
                        <a14:foregroundMark x1="45851" y1="75329" x2="50207" y2="58388"/>
                        <a14:foregroundMark x1="50207" y1="58388" x2="47303" y2="58059"/>
                        <a14:foregroundMark x1="41909" y1="51480" x2="42324" y2="50000"/>
                        <a14:foregroundMark x1="43983" y1="64474" x2="43983" y2="64474"/>
                        <a14:foregroundMark x1="39834" y1="66447" x2="39834" y2="66447"/>
                        <a14:foregroundMark x1="39834" y1="75493" x2="39834" y2="75493"/>
                        <a14:foregroundMark x1="39834" y1="76974" x2="39834" y2="76974"/>
                        <a14:foregroundMark x1="43983" y1="53289" x2="43983" y2="53289"/>
                        <a14:foregroundMark x1="39834" y1="56250" x2="39834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9888" y="4631242"/>
            <a:ext cx="1590441" cy="190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7EFB756-AC07-5BC7-70FE-A38472332D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174" b="99772" l="174" r="89990">
                        <a14:foregroundMark x1="40563" y1="44552" x2="35176" y2="77240"/>
                        <a14:foregroundMark x1="35176" y1="77240" x2="44491" y2="63585"/>
                        <a14:foregroundMark x1="44491" y1="63585" x2="45916" y2="48677"/>
                        <a14:foregroundMark x1="45916" y1="48677" x2="60202" y2="81479"/>
                        <a14:foregroundMark x1="64139" y1="32868" x2="65971" y2="10242"/>
                        <a14:foregroundMark x1="60202" y1="81479" x2="64021" y2="34317"/>
                        <a14:foregroundMark x1="65971" y1="10242" x2="48384" y2="6174"/>
                        <a14:foregroundMark x1="48384" y1="6174" x2="31526" y2="12916"/>
                        <a14:foregroundMark x1="36649" y1="37773" x2="39242" y2="50356"/>
                        <a14:foregroundMark x1="31526" y1="12916" x2="36161" y2="35408"/>
                        <a14:foregroundMark x1="60097" y1="37639" x2="39416" y2="21422"/>
                        <a14:foregroundMark x1="39416" y1="21422" x2="58498" y2="21565"/>
                        <a14:foregroundMark x1="58498" y1="21565" x2="59298" y2="39744"/>
                        <a14:foregroundMark x1="59298" y1="39744" x2="56100" y2="42731"/>
                        <a14:foregroundMark x1="61001" y1="45633" x2="49739" y2="58777"/>
                        <a14:foregroundMark x1="49739" y1="58777" x2="61661" y2="46543"/>
                        <a14:foregroundMark x1="61661" y1="46543" x2="61453" y2="46003"/>
                        <a14:foregroundMark x1="861" y1="85964" x2="174" y2="87795"/>
                        <a14:foregroundMark x1="5661" y1="73162" x2="3374" y2="79262"/>
                        <a14:foregroundMark x1="10810" y1="59431" x2="5672" y2="73134"/>
                        <a14:foregroundMark x1="3155" y1="95819" x2="4623" y2="99772"/>
                        <a14:foregroundMark x1="1694" y1="91887" x2="1901" y2="92443"/>
                        <a14:foregroundMark x1="174" y1="87795" x2="549" y2="88804"/>
                        <a14:backgroundMark x1="6396" y1="73257" x2="2051" y2="95505"/>
                        <a14:backgroundMark x1="2051" y1="95505" x2="3511" y2="74623"/>
                        <a14:backgroundMark x1="3511" y1="74623" x2="4171" y2="74339"/>
                        <a14:backgroundMark x1="34376" y1="35818" x2="34376" y2="36188"/>
                        <a14:backgroundMark x1="69447" y1="11835" x2="70316" y2="13656"/>
                        <a14:backgroundMark x1="2398" y1="78720" x2="452" y2="96444"/>
                        <a14:backgroundMark x1="452" y1="96444" x2="5492" y2="78208"/>
                        <a14:backgroundMark x1="5492" y1="78208" x2="2225" y2="96871"/>
                        <a14:backgroundMark x1="2225" y1="96871" x2="1495" y2="75789"/>
                        <a14:backgroundMark x1="35245" y1="35448" x2="37470" y2="37639"/>
                        <a14:backgroundMark x1="65450" y1="31095" x2="65902" y2="32176"/>
                        <a14:backgroundMark x1="64755" y1="32888" x2="64685" y2="34339"/>
                      </a14:backgroundRemoval>
                    </a14:imgEffect>
                  </a14:imgLayer>
                </a14:imgProps>
              </a:ext>
            </a:extLst>
          </a:blip>
          <a:srcRect b="14935"/>
          <a:stretch>
            <a:fillRect/>
          </a:stretch>
        </p:blipFill>
        <p:spPr>
          <a:xfrm>
            <a:off x="10036136" y="4445654"/>
            <a:ext cx="2013070" cy="209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95F99-3F45-F141-7FCD-205B50CB0015}"/>
              </a:ext>
            </a:extLst>
          </p:cNvPr>
          <p:cNvSpPr txBox="1"/>
          <p:nvPr/>
        </p:nvSpPr>
        <p:spPr>
          <a:xfrm>
            <a:off x="6134328" y="6523507"/>
            <a:ext cx="2172244" cy="41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Lucida Bright" panose="02040602050505020304" pitchFamily="18" charset="0"/>
              </a:rPr>
              <a:t>PREET PAIGUDE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9382C-8894-6E52-7348-072BE07021A4}"/>
              </a:ext>
            </a:extLst>
          </p:cNvPr>
          <p:cNvSpPr txBox="1"/>
          <p:nvPr/>
        </p:nvSpPr>
        <p:spPr>
          <a:xfrm>
            <a:off x="8012329" y="6530515"/>
            <a:ext cx="2172244" cy="41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Lucida Bright" panose="02040602050505020304" pitchFamily="18" charset="0"/>
              </a:rPr>
              <a:t>AASHISH SALUJA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015F56-F318-4C48-6360-E87C8238F613}"/>
              </a:ext>
            </a:extLst>
          </p:cNvPr>
          <p:cNvSpPr txBox="1"/>
          <p:nvPr/>
        </p:nvSpPr>
        <p:spPr>
          <a:xfrm>
            <a:off x="9960617" y="6557244"/>
            <a:ext cx="2172244" cy="41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Lucida Bright" panose="02040602050505020304" pitchFamily="18" charset="0"/>
              </a:rPr>
              <a:t>SIDDHANT JAIN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162BE-E24D-23E3-E4A4-04A40B1D78B0}"/>
              </a:ext>
            </a:extLst>
          </p:cNvPr>
          <p:cNvSpPr txBox="1"/>
          <p:nvPr/>
        </p:nvSpPr>
        <p:spPr>
          <a:xfrm>
            <a:off x="11989818" y="6523507"/>
            <a:ext cx="2172244" cy="41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latin typeface="Lucida Bright" panose="02040602050505020304" pitchFamily="18" charset="0"/>
              </a:rPr>
              <a:t>ABHISHEK TIWARI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477664-CD7E-9E97-690F-E262ABD55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974" y="281489"/>
            <a:ext cx="4727864" cy="47278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7791" y="480633"/>
            <a:ext cx="1128625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India's Food Waste &amp; Plastic Challenge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8" name="Picture 4" descr="The unseen scandal of hotel food waste | News | Eco-Business | Asia Pacific">
            <a:extLst>
              <a:ext uri="{FF2B5EF4-FFF2-40B4-BE49-F238E27FC236}">
                <a16:creationId xmlns:a16="http://schemas.microsoft.com/office/drawing/2014/main" id="{87B30309-26CD-00D4-5765-302C6973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094" y="4970722"/>
            <a:ext cx="5155006" cy="316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F53D8E7-BA34-BC1C-D32E-D0AEB7CEC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790" y="1870067"/>
            <a:ext cx="8899814" cy="47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Key Problems Identified: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India generates over 78 million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tonnes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 of untreated food waste → methane, landfill load (CPCB, 2023).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Hospitality/QSR chains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 pressure to reduce plastic use (Plastic Waste Management Rules 2016 &amp; 2022).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Lack of affordable, high-performance compostable packaging in India.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PHA Bioplasts converts segregated hotel/café/QSR food waste into Polyhydroxyalkanoate (PHA), a 100% biodegradable plastic alternative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Bright" panose="02040602050505020304" pitchFamily="18" charset="0"/>
              </a:rPr>
              <a:t>.</a:t>
            </a:r>
          </a:p>
        </p:txBody>
      </p:sp>
      <p:pic>
        <p:nvPicPr>
          <p:cNvPr id="6" name="Picture 5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4F741FDD-0A11-390C-3671-A09607711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B7C5E-59AC-72DE-2764-5CE1590C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0F4CB574-886D-4EFB-FE70-B1AB6336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071C5D1-E02D-2A4D-BC69-177BEA945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983166"/>
              </p:ext>
            </p:extLst>
          </p:nvPr>
        </p:nvGraphicFramePr>
        <p:xfrm>
          <a:off x="935386" y="1652976"/>
          <a:ext cx="12759628" cy="524886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189907">
                  <a:extLst>
                    <a:ext uri="{9D8B030D-6E8A-4147-A177-3AD203B41FA5}">
                      <a16:colId xmlns:a16="http://schemas.microsoft.com/office/drawing/2014/main" val="1856201473"/>
                    </a:ext>
                  </a:extLst>
                </a:gridCol>
                <a:gridCol w="3189907">
                  <a:extLst>
                    <a:ext uri="{9D8B030D-6E8A-4147-A177-3AD203B41FA5}">
                      <a16:colId xmlns:a16="http://schemas.microsoft.com/office/drawing/2014/main" val="1312565162"/>
                    </a:ext>
                  </a:extLst>
                </a:gridCol>
                <a:gridCol w="3189907">
                  <a:extLst>
                    <a:ext uri="{9D8B030D-6E8A-4147-A177-3AD203B41FA5}">
                      <a16:colId xmlns:a16="http://schemas.microsoft.com/office/drawing/2014/main" val="912552640"/>
                    </a:ext>
                  </a:extLst>
                </a:gridCol>
                <a:gridCol w="3189907">
                  <a:extLst>
                    <a:ext uri="{9D8B030D-6E8A-4147-A177-3AD203B41FA5}">
                      <a16:colId xmlns:a16="http://schemas.microsoft.com/office/drawing/2014/main" val="76814589"/>
                    </a:ext>
                  </a:extLst>
                </a:gridCol>
              </a:tblGrid>
              <a:tr h="4998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Parameter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Conventional Plastics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PLA/Starch Bioplastics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PHA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086934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Source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Lucida Bright" panose="02040602050505020304" pitchFamily="18" charset="0"/>
                        </a:rPr>
                        <a:t>Fossil fuels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Crops (corn, sugarcane)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Organic &amp; food waste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7533679"/>
                  </a:ext>
                </a:extLst>
              </a:tr>
              <a:tr h="874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Biodegradability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❌ 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⚠️ Industrial composting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>
                          <a:latin typeface="Lucida Bright" panose="02040602050505020304" pitchFamily="18" charset="0"/>
                        </a:rPr>
                        <a:t>✔️ Fully biodegradable (soil, marine, landfill)</a:t>
                      </a:r>
                      <a:endParaRPr lang="en-US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329764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Strength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High (close to PP)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8198114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Heat Resistance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Good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High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57333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Water Resistance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Excellent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Weak–moderate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Excellent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2148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Toxicity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Often contains additives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Safe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100% non-toxic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390502"/>
                  </a:ext>
                </a:extLst>
              </a:tr>
              <a:tr h="4998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End-of-Life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400+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Slow in open 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Breaks down naturally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9858958"/>
                  </a:ext>
                </a:extLst>
              </a:tr>
              <a:tr h="8748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Sustainability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High emissions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Very low carbon footprint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208571"/>
                  </a:ext>
                </a:extLst>
              </a:tr>
            </a:tbl>
          </a:graphicData>
        </a:graphic>
      </p:graphicFrame>
      <p:sp>
        <p:nvSpPr>
          <p:cNvPr id="4" name="Text 0">
            <a:extLst>
              <a:ext uri="{FF2B5EF4-FFF2-40B4-BE49-F238E27FC236}">
                <a16:creationId xmlns:a16="http://schemas.microsoft.com/office/drawing/2014/main" id="{097AA5B1-FA52-38B1-FED5-44E71164C116}"/>
              </a:ext>
            </a:extLst>
          </p:cNvPr>
          <p:cNvSpPr/>
          <p:nvPr/>
        </p:nvSpPr>
        <p:spPr>
          <a:xfrm>
            <a:off x="935386" y="485277"/>
            <a:ext cx="1128625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Comparison of Plastic Types vs. PHA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8369F20-1A0C-23E3-58B5-3A34F0E5C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26" y="7032130"/>
            <a:ext cx="1502277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European Bioplastics Report (2024)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Ellen MacArthur Foundation – New Plastics Economy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Journal of Polymers and the Environment (Springer, 2023)</a:t>
            </a:r>
          </a:p>
        </p:txBody>
      </p:sp>
    </p:spTree>
    <p:extLst>
      <p:ext uri="{BB962C8B-B14F-4D97-AF65-F5344CB8AC3E}">
        <p14:creationId xmlns:p14="http://schemas.microsoft.com/office/powerpoint/2010/main" val="71720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DAB32-2850-EA1E-89B4-F48527A2C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29A9D876-F7A0-5C14-2AA6-9BB9BBF210F5}"/>
              </a:ext>
            </a:extLst>
          </p:cNvPr>
          <p:cNvSpPr/>
          <p:nvPr/>
        </p:nvSpPr>
        <p:spPr>
          <a:xfrm>
            <a:off x="524842" y="113432"/>
            <a:ext cx="10926762" cy="640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PHA Manufacturers vs. PHA Bioplasts (Gap Analysis)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176878B-B392-2996-6F6F-0A5C609DC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050" y="7569170"/>
            <a:ext cx="3357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CPCB approved compostable manufacturers list (2024)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Indian Bioplastics Association reports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3137D02-D69B-162E-84A7-8E4C9373E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232421"/>
              </p:ext>
            </p:extLst>
          </p:nvPr>
        </p:nvGraphicFramePr>
        <p:xfrm>
          <a:off x="795404" y="1054965"/>
          <a:ext cx="13039592" cy="6477673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603424">
                  <a:extLst>
                    <a:ext uri="{9D8B030D-6E8A-4147-A177-3AD203B41FA5}">
                      <a16:colId xmlns:a16="http://schemas.microsoft.com/office/drawing/2014/main" val="200018847"/>
                    </a:ext>
                  </a:extLst>
                </a:gridCol>
                <a:gridCol w="2609042">
                  <a:extLst>
                    <a:ext uri="{9D8B030D-6E8A-4147-A177-3AD203B41FA5}">
                      <a16:colId xmlns:a16="http://schemas.microsoft.com/office/drawing/2014/main" val="2189452344"/>
                    </a:ext>
                  </a:extLst>
                </a:gridCol>
                <a:gridCol w="2609042">
                  <a:extLst>
                    <a:ext uri="{9D8B030D-6E8A-4147-A177-3AD203B41FA5}">
                      <a16:colId xmlns:a16="http://schemas.microsoft.com/office/drawing/2014/main" val="1196577469"/>
                    </a:ext>
                  </a:extLst>
                </a:gridCol>
                <a:gridCol w="2609042">
                  <a:extLst>
                    <a:ext uri="{9D8B030D-6E8A-4147-A177-3AD203B41FA5}">
                      <a16:colId xmlns:a16="http://schemas.microsoft.com/office/drawing/2014/main" val="2824277887"/>
                    </a:ext>
                  </a:extLst>
                </a:gridCol>
                <a:gridCol w="2609042">
                  <a:extLst>
                    <a:ext uri="{9D8B030D-6E8A-4147-A177-3AD203B41FA5}">
                      <a16:colId xmlns:a16="http://schemas.microsoft.com/office/drawing/2014/main" val="4286874921"/>
                    </a:ext>
                  </a:extLst>
                </a:gridCol>
              </a:tblGrid>
              <a:tr h="6547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Company (India)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Type of Bioplastic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Feedstock Used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Limitations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Lucida Bright" panose="02040602050505020304" pitchFamily="18" charset="0"/>
                        </a:rPr>
                        <a:t>PHA Bioplasts Advantage</a:t>
                      </a:r>
                      <a:endParaRPr lang="en-IN" sz="1800" dirty="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3860131182"/>
                  </a:ext>
                </a:extLst>
              </a:tr>
              <a:tr h="93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Praj Industries (Pune)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Early-stage PHA R&amp;D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Sugar, molasses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Not commercial yet; high cost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Waste-based commercial PHA production</a:t>
                      </a: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2371113800"/>
                  </a:ext>
                </a:extLst>
              </a:tr>
              <a:tr h="93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EnviGreen Biotech (Bengaluru)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Starch-based bioplastic bags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Corn starch, vegetable oils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Low heat resistance; weak in moisture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High strength &amp; water resistance PHA</a:t>
                      </a: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3329084832"/>
                  </a:ext>
                </a:extLst>
              </a:tr>
              <a:tr h="93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Earthware (Bengaluru)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Plant-fibre compostables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Agri waste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Not plastic-film quality; limited packaging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PHA for thin-film &amp; high-performance packaging</a:t>
                      </a: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1360499423"/>
                  </a:ext>
                </a:extLst>
              </a:tr>
              <a:tr h="93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Aakar Innovations (Mumbai)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Corn-starch compostables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Lucida Bright" panose="02040602050505020304" pitchFamily="18" charset="0"/>
                        </a:rPr>
                        <a:t>Corn starch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Lucida Bright" panose="02040602050505020304" pitchFamily="18" charset="0"/>
                        </a:rPr>
                        <a:t>Requires industrial composting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Fully biodegradable PHA in natural conditions</a:t>
                      </a: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3012336785"/>
                  </a:ext>
                </a:extLst>
              </a:tr>
              <a:tr h="20708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>
                          <a:latin typeface="Lucida Bright" panose="02040602050505020304" pitchFamily="18" charset="0"/>
                        </a:rPr>
                        <a:t>Rigel BioEnviron Solutions (Kolkata)</a:t>
                      </a:r>
                      <a:endParaRPr lang="en-IN" sz="180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PHA bioplastic production from waste / agro-industrial wastewater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Agro/industrial waste-waters, ETP sludge (</a:t>
                      </a:r>
                      <a:r>
                        <a:rPr lang="en-US" sz="1800">
                          <a:latin typeface="Lucida Bright" panose="02040602050505020304" pitchFamily="18" charset="0"/>
                          <a:hlinkClick r:id="rId3" tooltip="PHA Bioplastic - Rigel BioEnviron Solutions"/>
                        </a:rPr>
                        <a:t>rigelgroup.in</a:t>
                      </a:r>
                      <a:r>
                        <a:rPr lang="en-US" sz="1800">
                          <a:latin typeface="Lucida Bright" panose="02040602050505020304" pitchFamily="18" charset="0"/>
                        </a:rPr>
                        <a:t>)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latin typeface="Lucida Bright" panose="02040602050505020304" pitchFamily="18" charset="0"/>
                        </a:rPr>
                        <a:t>Still small scale; pilot stage; feedstock from distillery waste mainly</a:t>
                      </a:r>
                    </a:p>
                  </a:txBody>
                  <a:tcPr marL="85595" marR="85595" marT="42797" marB="4279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dirty="0">
                          <a:latin typeface="Lucida Bright" panose="02040602050505020304" pitchFamily="18" charset="0"/>
                        </a:rPr>
                        <a:t>Your startup offers broader feedstock (hotel food waste) + scale + tailored packaging solutions</a:t>
                      </a:r>
                      <a:endParaRPr lang="en-US" sz="1800" dirty="0">
                        <a:latin typeface="Lucida Bright" panose="02040602050505020304" pitchFamily="18" charset="0"/>
                      </a:endParaRPr>
                    </a:p>
                  </a:txBody>
                  <a:tcPr marL="85595" marR="85595" marT="42797" marB="42797" anchor="ctr"/>
                </a:tc>
                <a:extLst>
                  <a:ext uri="{0D108BD9-81ED-4DB2-BD59-A6C34878D82A}">
                    <a16:rowId xmlns:a16="http://schemas.microsoft.com/office/drawing/2014/main" val="2200412621"/>
                  </a:ext>
                </a:extLst>
              </a:tr>
            </a:tbl>
          </a:graphicData>
        </a:graphic>
      </p:graphicFrame>
      <p:pic>
        <p:nvPicPr>
          <p:cNvPr id="6" name="Picture 5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AD4F9175-D21C-3637-0A86-51710048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91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7829" y="426374"/>
            <a:ext cx="7722870" cy="696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Strategic Strengths &amp; Risks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D65312-E804-E5CF-6D3E-ED457E2EF4A3}"/>
              </a:ext>
            </a:extLst>
          </p:cNvPr>
          <p:cNvSpPr txBox="1"/>
          <p:nvPr/>
        </p:nvSpPr>
        <p:spPr>
          <a:xfrm>
            <a:off x="637829" y="1133002"/>
            <a:ext cx="7722870" cy="6670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b="1" dirty="0">
                <a:latin typeface="Lucida Bright" panose="02040602050505020304" pitchFamily="18" charset="0"/>
              </a:rPr>
              <a:t>Strengths:</a:t>
            </a:r>
            <a:endParaRPr lang="en-IN" sz="2400" dirty="0">
              <a:latin typeface="Lucida Bright" panose="02040602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Zero-cost feedstock model (waste as carbon source).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Supports sustainability goals (SDG) for hotels/QSRs.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High-performance PHA (food safe, moisture-resistant, EN 13432 compliant).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Aligns with Waste-to-Wealth Mission (Govt. of India).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Single Use plastic Ban by.</a:t>
            </a:r>
            <a:r>
              <a:rPr lang="en-US" altLang="en-US" sz="2400" dirty="0">
                <a:latin typeface="Lucida Bright" panose="02040602050505020304" pitchFamily="18" charset="0"/>
              </a:rPr>
              <a:t> (CPCB, 2023).</a:t>
            </a:r>
            <a:r>
              <a:rPr lang="en-IN" sz="2400" dirty="0">
                <a:latin typeface="Lucida Bright" panose="020406020505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Creates Circular Economy with Hotel chains.</a:t>
            </a:r>
          </a:p>
          <a:p>
            <a:pPr>
              <a:lnSpc>
                <a:spcPct val="150000"/>
              </a:lnSpc>
              <a:buNone/>
            </a:pPr>
            <a:endParaRPr lang="en-IN" sz="2400" dirty="0">
              <a:latin typeface="Lucida Bright" panose="020406020505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4FF6C5-2499-D0F2-2EDF-BA9391D1621D}"/>
              </a:ext>
            </a:extLst>
          </p:cNvPr>
          <p:cNvSpPr txBox="1"/>
          <p:nvPr/>
        </p:nvSpPr>
        <p:spPr>
          <a:xfrm>
            <a:off x="8657420" y="1948526"/>
            <a:ext cx="5677420" cy="4464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b="1" dirty="0">
                <a:latin typeface="Lucida Bright" panose="02040602050505020304" pitchFamily="18" charset="0"/>
              </a:rPr>
              <a:t>Weaknesses &amp; Challenges:</a:t>
            </a:r>
            <a:endParaRPr lang="en-IN" sz="2400" dirty="0">
              <a:latin typeface="Lucida Bright" panose="020406020505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PHA extraction is technically complex.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Higher current resin cost (₹500–700/kg market).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Need for expert collaboration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Lucida Bright" panose="02040602050505020304" pitchFamily="18" charset="0"/>
              </a:rPr>
              <a:t>Limited Indian PHA production ecosystem.</a:t>
            </a:r>
            <a:endParaRPr lang="en-IN" sz="2400" dirty="0"/>
          </a:p>
        </p:txBody>
      </p:sp>
      <p:pic>
        <p:nvPicPr>
          <p:cNvPr id="18" name="Picture 17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FD8B09DD-F58C-A3CA-936F-34507E7BC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9FC58-390F-71AD-E157-CB1B7DDDB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07E049E-FA0B-5157-B251-DDE16F7798B6}"/>
              </a:ext>
            </a:extLst>
          </p:cNvPr>
          <p:cNvSpPr/>
          <p:nvPr/>
        </p:nvSpPr>
        <p:spPr>
          <a:xfrm>
            <a:off x="540327" y="485463"/>
            <a:ext cx="13302831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Market Opportunity: TAM, SAM, SOM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E45FD-A9E0-39F3-3C1D-F53CDA409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789673"/>
            <a:ext cx="9781120" cy="5855385"/>
          </a:xfrm>
          <a:prstGeom prst="rect">
            <a:avLst/>
          </a:prstGeom>
        </p:spPr>
      </p:pic>
      <p:pic>
        <p:nvPicPr>
          <p:cNvPr id="2" name="Picture 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F033A8C5-1B9D-2B71-AA3E-E2B9A7A59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1"/>
          <p:cNvSpPr/>
          <p:nvPr/>
        </p:nvSpPr>
        <p:spPr>
          <a:xfrm>
            <a:off x="10010678" y="2607803"/>
            <a:ext cx="4732456" cy="567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272D45"/>
                </a:solidFill>
                <a:latin typeface="Lucida Bright" panose="02040602050505020304" pitchFamily="18" charset="0"/>
                <a:ea typeface="Kanit Light" pitchFamily="34" charset="-122"/>
                <a:cs typeface="Kanit Light" pitchFamily="34" charset="-120"/>
              </a:rPr>
              <a:t>Total Addressable Market</a:t>
            </a:r>
            <a:endParaRPr 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650325" y="3181322"/>
            <a:ext cx="3763930" cy="4641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India Foodservice Packaging:</a:t>
            </a:r>
            <a:r>
              <a:rPr lang="en-US" sz="20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$34.82B (2024) to $63.11B (2033), 20.3% CAGR. </a:t>
            </a:r>
            <a:r>
              <a:rPr lang="en-US" sz="2000" i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(Source: IMARC 2024)</a:t>
            </a:r>
            <a:endParaRPr lang="en-US" sz="20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65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7CB0F-0939-DEA7-EDF4-2CDD9DC84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1AD42A0-1E69-DC91-E487-45C9EAD4C000}"/>
              </a:ext>
            </a:extLst>
          </p:cNvPr>
          <p:cNvSpPr/>
          <p:nvPr/>
        </p:nvSpPr>
        <p:spPr>
          <a:xfrm>
            <a:off x="540327" y="485463"/>
            <a:ext cx="13302831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Market Opportunity: TAM, SAM, SOM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D5D51341-A4E2-57BA-EBBD-6A6ACEFA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2" name="Picture 2" descr="India food packaging market, 2018-2030 (US$M)">
            <a:extLst>
              <a:ext uri="{FF2B5EF4-FFF2-40B4-BE49-F238E27FC236}">
                <a16:creationId xmlns:a16="http://schemas.microsoft.com/office/drawing/2014/main" id="{569F4F6D-9B63-D2CD-CDED-B0F670C4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8" y="1258630"/>
            <a:ext cx="9994062" cy="604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3"/>
          <p:cNvSpPr/>
          <p:nvPr/>
        </p:nvSpPr>
        <p:spPr>
          <a:xfrm>
            <a:off x="10534390" y="2171224"/>
            <a:ext cx="3902449" cy="572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272D45"/>
                </a:solidFill>
                <a:latin typeface="Lucida Bright" panose="02040602050505020304" pitchFamily="18" charset="0"/>
                <a:ea typeface="Kanit Light" pitchFamily="34" charset="-122"/>
                <a:cs typeface="Kanit Light" pitchFamily="34" charset="-120"/>
              </a:rPr>
              <a:t>Serviceable Available Market</a:t>
            </a:r>
            <a:endParaRPr lang="en-US" sz="2000" b="1" dirty="0">
              <a:latin typeface="Lucida Bright" panose="020406020505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14800" y="2853790"/>
            <a:ext cx="4376873" cy="2975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India Sustainable Food Packaging:</a:t>
            </a:r>
            <a:r>
              <a:rPr lang="en-US" sz="20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$4.48B (2024) to $8.96B (2033), 8.2% CAGR. </a:t>
            </a:r>
            <a:r>
              <a:rPr lang="en-US" sz="2000" i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(Source: Grand View Research 2024)</a:t>
            </a:r>
            <a:endParaRPr lang="en-US" sz="20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40327" y="485463"/>
            <a:ext cx="13302831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Market Opportunity: TAM, SAM, SOM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38095" y="1532495"/>
            <a:ext cx="458212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272D45"/>
                </a:solidFill>
                <a:latin typeface="Lucida Bright" panose="02040602050505020304" pitchFamily="18" charset="0"/>
                <a:ea typeface="Kanit Light" pitchFamily="34" charset="-122"/>
                <a:cs typeface="Kanit Light" pitchFamily="34" charset="-120"/>
              </a:rPr>
              <a:t>Serviceable Obtainable Market (SOM)</a:t>
            </a:r>
            <a:endParaRPr lang="en-US" sz="2800" b="1" dirty="0">
              <a:latin typeface="Lucida Bright" panose="020406020505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095" y="2680082"/>
            <a:ext cx="1225202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54811" y="3124271"/>
            <a:ext cx="7569517" cy="719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340284" y="3181195"/>
            <a:ext cx="9130808" cy="85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2C3249"/>
              </a:solidFill>
              <a:latin typeface="Lucida Bright" panose="02040602050505020304" pitchFamily="18" charset="0"/>
              <a:ea typeface="Martel Sans" pitchFamily="34" charset="-122"/>
              <a:cs typeface="Martel Sans" pitchFamily="34" charset="-120"/>
            </a:endParaRPr>
          </a:p>
        </p:txBody>
      </p:sp>
      <p:pic>
        <p:nvPicPr>
          <p:cNvPr id="14" name="Picture 13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C228BF6A-4F65-3EC7-5883-4A86D700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836FE6-62A3-3914-4CF1-4BD6101996A8}"/>
              </a:ext>
            </a:extLst>
          </p:cNvPr>
          <p:cNvSpPr txBox="1"/>
          <p:nvPr/>
        </p:nvSpPr>
        <p:spPr>
          <a:xfrm>
            <a:off x="1584471" y="2382886"/>
            <a:ext cx="11461458" cy="5010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Initial Kolkata </a:t>
            </a:r>
            <a:r>
              <a:rPr lang="en-US" sz="2400" b="1" dirty="0" err="1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HoReCa</a:t>
            </a:r>
            <a:r>
              <a:rPr lang="en-US" sz="24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Segment:</a:t>
            </a:r>
            <a:r>
              <a:rPr lang="en-US" sz="24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Significant daily waste contribution from key players.</a:t>
            </a:r>
            <a:endParaRPr lang="en-US" sz="2400" dirty="0">
              <a:latin typeface="Lucida Bright" panose="02040602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Daily Waste:</a:t>
            </a:r>
            <a:r>
              <a:rPr lang="en-US" sz="24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400–600 kg total.</a:t>
            </a:r>
            <a:endParaRPr lang="en-US" sz="2400" dirty="0">
              <a:latin typeface="Lucida Bright" panose="020406020505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PHA-equivalent:</a:t>
            </a:r>
            <a:r>
              <a:rPr lang="en-US" sz="2400" dirty="0">
                <a:solidFill>
                  <a:srgbClr val="2C3249"/>
                </a:solidFill>
                <a:latin typeface="Lucida Bright" panose="02040602050505020304" pitchFamily="18" charset="0"/>
                <a:ea typeface="Martel Sans" pitchFamily="34" charset="-122"/>
                <a:cs typeface="Martel Sans" pitchFamily="34" charset="-120"/>
              </a:rPr>
              <a:t> ~100–150 kg/day (25–30% yield).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Bright" panose="02040602050505020304" pitchFamily="18" charset="0"/>
              </a:rPr>
              <a:t>Annual SOM Value Calculation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Bright" panose="02040602050505020304" pitchFamily="18" charset="0"/>
              </a:rPr>
              <a:t>Lower bound:</a:t>
            </a:r>
            <a:br>
              <a:rPr lang="en-US" sz="2400" dirty="0">
                <a:latin typeface="Lucida Bright" panose="02040602050505020304" pitchFamily="18" charset="0"/>
              </a:rPr>
            </a:br>
            <a:r>
              <a:rPr lang="en-US" sz="2400" dirty="0">
                <a:latin typeface="Lucida Bright" panose="02040602050505020304" pitchFamily="18" charset="0"/>
              </a:rPr>
              <a:t>100 kg/day × 300 days × ₹700 ≈ </a:t>
            </a:r>
            <a:r>
              <a:rPr lang="en-US" sz="2400" b="1" dirty="0">
                <a:latin typeface="Lucida Bright" panose="02040602050505020304" pitchFamily="18" charset="0"/>
              </a:rPr>
              <a:t>₹2.1 crore/year</a:t>
            </a:r>
            <a:endParaRPr lang="en-US" sz="2400" dirty="0">
              <a:latin typeface="Lucida Bright" panose="020406020505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ucida Bright" panose="02040602050505020304" pitchFamily="18" charset="0"/>
              </a:rPr>
              <a:t>Upper bound:</a:t>
            </a:r>
            <a:br>
              <a:rPr lang="en-US" sz="2400" dirty="0">
                <a:latin typeface="Lucida Bright" panose="02040602050505020304" pitchFamily="18" charset="0"/>
              </a:rPr>
            </a:br>
            <a:r>
              <a:rPr lang="en-US" sz="2400" dirty="0">
                <a:latin typeface="Lucida Bright" panose="02040602050505020304" pitchFamily="18" charset="0"/>
              </a:rPr>
              <a:t>150 kg/day × 300 days × ₹1,000 ≈ </a:t>
            </a:r>
            <a:r>
              <a:rPr lang="en-US" sz="2400" b="1" dirty="0">
                <a:latin typeface="Lucida Bright" panose="02040602050505020304" pitchFamily="18" charset="0"/>
              </a:rPr>
              <a:t>₹4.5 crore/year</a:t>
            </a:r>
            <a:endParaRPr lang="en-US" sz="2400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5358" y="425946"/>
            <a:ext cx="11149107" cy="663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500" dirty="0">
                <a:solidFill>
                  <a:srgbClr val="272D45"/>
                </a:solidFill>
                <a:latin typeface="Aharoni" panose="02010803020104030203" pitchFamily="2" charset="-79"/>
                <a:ea typeface="Kanit Light" pitchFamily="34" charset="-122"/>
                <a:cs typeface="Aharoni" panose="02010803020104030203" pitchFamily="2" charset="-79"/>
              </a:rPr>
              <a:t>Current Project Status and Achievements</a:t>
            </a:r>
            <a:endParaRPr lang="en-US" sz="45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2" name="Picture 11" descr="A logo with a green background&#10;&#10;AI-generated content may be incorrect.">
            <a:extLst>
              <a:ext uri="{FF2B5EF4-FFF2-40B4-BE49-F238E27FC236}">
                <a16:creationId xmlns:a16="http://schemas.microsoft.com/office/drawing/2014/main" id="{3BDC57D9-DB19-D50D-7A07-FAB4BA8F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582" y="89650"/>
            <a:ext cx="1512518" cy="1386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E9D792-475E-6719-D21E-FBA4102C649F}"/>
              </a:ext>
            </a:extLst>
          </p:cNvPr>
          <p:cNvSpPr txBox="1"/>
          <p:nvPr/>
        </p:nvSpPr>
        <p:spPr>
          <a:xfrm>
            <a:off x="950413" y="1363631"/>
            <a:ext cx="12715483" cy="6116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IN" sz="2400" b="1" dirty="0">
                <a:latin typeface="Lucida Bright" panose="02040602050505020304" pitchFamily="18" charset="0"/>
              </a:rPr>
              <a:t>Field Visits &amp; On-Ground Observations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Lucida Bright" panose="02040602050505020304" pitchFamily="18" charset="0"/>
              </a:rPr>
              <a:t>Conducted systematic primary research across multiple </a:t>
            </a:r>
            <a:r>
              <a:rPr lang="en-IN" sz="2400" dirty="0" err="1">
                <a:latin typeface="Lucida Bright" panose="02040602050505020304" pitchFamily="18" charset="0"/>
              </a:rPr>
              <a:t>HoReCa</a:t>
            </a:r>
            <a:r>
              <a:rPr lang="en-IN" sz="2400" dirty="0">
                <a:latin typeface="Lucida Bright" panose="02040602050505020304" pitchFamily="18" charset="0"/>
              </a:rPr>
              <a:t> food-service establishments to map real feedstock availability: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Lucida Bright" panose="02040602050505020304" pitchFamily="18" charset="0"/>
              </a:rPr>
              <a:t>Seduxo</a:t>
            </a:r>
            <a:r>
              <a:rPr lang="en-IN" sz="2400" b="1" dirty="0">
                <a:latin typeface="Lucida Bright" panose="02040602050505020304" pitchFamily="18" charset="0"/>
              </a:rPr>
              <a:t> Canteen (IMI campus)</a:t>
            </a:r>
            <a:r>
              <a:rPr lang="en-IN" sz="2400" dirty="0">
                <a:latin typeface="Lucida Bright" panose="02040602050505020304" pitchFamily="18" charset="0"/>
              </a:rPr>
              <a:t> → </a:t>
            </a:r>
            <a:r>
              <a:rPr lang="en-IN" sz="2400" i="1" dirty="0">
                <a:latin typeface="Lucida Bright" panose="02040602050505020304" pitchFamily="18" charset="0"/>
              </a:rPr>
              <a:t>150–200 kg/day segregated organic waste</a:t>
            </a:r>
            <a:endParaRPr lang="en-IN" sz="24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Lucida Bright" panose="02040602050505020304" pitchFamily="18" charset="0"/>
              </a:rPr>
              <a:t>KFC outlet</a:t>
            </a:r>
            <a:r>
              <a:rPr lang="en-IN" sz="2400" dirty="0">
                <a:latin typeface="Lucida Bright" panose="02040602050505020304" pitchFamily="18" charset="0"/>
              </a:rPr>
              <a:t> → </a:t>
            </a:r>
            <a:r>
              <a:rPr lang="en-IN" sz="2400" i="1" dirty="0">
                <a:latin typeface="Lucida Bright" panose="02040602050505020304" pitchFamily="18" charset="0"/>
              </a:rPr>
              <a:t>15 kg/day chicken and kitchen waste (high lipid content → high PHA yield potential)</a:t>
            </a:r>
            <a:endParaRPr lang="en-IN" sz="24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Lucida Bright" panose="02040602050505020304" pitchFamily="18" charset="0"/>
              </a:rPr>
              <a:t>Café Coffee Day</a:t>
            </a:r>
            <a:r>
              <a:rPr lang="en-IN" sz="2400" dirty="0">
                <a:latin typeface="Lucida Bright" panose="02040602050505020304" pitchFamily="18" charset="0"/>
              </a:rPr>
              <a:t> → </a:t>
            </a:r>
            <a:r>
              <a:rPr lang="en-IN" sz="2400" i="1" dirty="0">
                <a:latin typeface="Lucida Bright" panose="02040602050505020304" pitchFamily="18" charset="0"/>
              </a:rPr>
              <a:t>15 kg/day bakery + beverage residue</a:t>
            </a:r>
            <a:endParaRPr lang="en-IN" sz="2400" dirty="0">
              <a:latin typeface="Lucida Bright" panose="020406020505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Lucida Bright" panose="02040602050505020304" pitchFamily="18" charset="0"/>
              </a:rPr>
              <a:t>India Coffee House</a:t>
            </a:r>
            <a:r>
              <a:rPr lang="en-IN" sz="2400" dirty="0">
                <a:latin typeface="Lucida Bright" panose="02040602050505020304" pitchFamily="18" charset="0"/>
              </a:rPr>
              <a:t> → </a:t>
            </a:r>
            <a:r>
              <a:rPr lang="en-IN" sz="2400" i="1" dirty="0">
                <a:latin typeface="Lucida Bright" panose="02040602050505020304" pitchFamily="18" charset="0"/>
              </a:rPr>
              <a:t>5 kg/day cooked food waste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Lucida Bright" panose="02040602050505020304" pitchFamily="18" charset="0"/>
              </a:rPr>
              <a:t>WoW Chicken &amp; Momos </a:t>
            </a:r>
            <a:r>
              <a:rPr lang="en-IN" sz="2400" dirty="0">
                <a:latin typeface="Lucida Bright" panose="02040602050505020304" pitchFamily="18" charset="0"/>
              </a:rPr>
              <a:t>→ 10 kg/day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b="1" dirty="0">
                <a:latin typeface="Lucida Bright" panose="02040602050505020304" pitchFamily="18" charset="0"/>
              </a:rPr>
              <a:t>Kanha Snacks</a:t>
            </a:r>
            <a:r>
              <a:rPr lang="en-IN" sz="2400" dirty="0">
                <a:latin typeface="Lucida Bright" panose="02040602050505020304" pitchFamily="18" charset="0"/>
              </a:rPr>
              <a:t> → </a:t>
            </a:r>
            <a:r>
              <a:rPr lang="en-IN" sz="2400" i="1" dirty="0">
                <a:latin typeface="Lucida Bright" panose="02040602050505020304" pitchFamily="18" charset="0"/>
              </a:rPr>
              <a:t>Packaging requirements study; moisture-barrier issues identified</a:t>
            </a:r>
            <a:endParaRPr lang="en-IN" sz="2400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1207</Words>
  <Application>Microsoft Office PowerPoint</Application>
  <PresentationFormat>Custom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Calibri</vt:lpstr>
      <vt:lpstr>Arial</vt:lpstr>
      <vt:lpstr>Lucida Bright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25PGDM064</cp:lastModifiedBy>
  <cp:revision>5</cp:revision>
  <dcterms:created xsi:type="dcterms:W3CDTF">2025-11-18T13:47:09Z</dcterms:created>
  <dcterms:modified xsi:type="dcterms:W3CDTF">2025-11-21T10:55:06Z</dcterms:modified>
</cp:coreProperties>
</file>